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306" r:id="rId3"/>
    <p:sldId id="303" r:id="rId4"/>
    <p:sldId id="298" r:id="rId5"/>
    <p:sldId id="300" r:id="rId6"/>
    <p:sldId id="308" r:id="rId7"/>
    <p:sldId id="295" r:id="rId8"/>
    <p:sldId id="307" r:id="rId9"/>
    <p:sldId id="271" r:id="rId10"/>
    <p:sldId id="270" r:id="rId11"/>
    <p:sldId id="296" r:id="rId12"/>
    <p:sldId id="310" r:id="rId13"/>
    <p:sldId id="289" r:id="rId14"/>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ūta Abramavičienė" initials="RA" lastIdx="1" clrIdx="0">
    <p:extLst>
      <p:ext uri="{19B8F6BF-5375-455C-9EA6-DF929625EA0E}">
        <p15:presenceInfo xmlns:p15="http://schemas.microsoft.com/office/powerpoint/2012/main" userId="S::ruta.abramaviciene@narbutas.lt::715e5871-d65f-4b42-90b9-7f0488b990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00000"/>
    <a:srgbClr val="0066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203" autoAdjust="0"/>
  </p:normalViewPr>
  <p:slideViewPr>
    <p:cSldViewPr snapToGrid="0">
      <p:cViewPr varScale="1">
        <p:scale>
          <a:sx n="75" d="100"/>
          <a:sy n="75" d="100"/>
        </p:scale>
        <p:origin x="13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F10D-AD54-4595-ADB3-93AF3FA1D2E2}" type="datetimeFigureOut">
              <a:rPr lang="lt-LT" smtClean="0"/>
              <a:t>2022-08-19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D10F7-2F75-48B9-9626-624653DABE5E}" type="slidenum">
              <a:rPr lang="lt-LT" smtClean="0"/>
              <a:t>‹#›</a:t>
            </a:fld>
            <a:endParaRPr lang="lt-LT"/>
          </a:p>
        </p:txBody>
      </p:sp>
    </p:spTree>
    <p:extLst>
      <p:ext uri="{BB962C8B-B14F-4D97-AF65-F5344CB8AC3E}">
        <p14:creationId xmlns:p14="http://schemas.microsoft.com/office/powerpoint/2010/main" val="111834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1</a:t>
            </a:fld>
            <a:endParaRPr lang="lt-LT"/>
          </a:p>
        </p:txBody>
      </p:sp>
    </p:spTree>
    <p:extLst>
      <p:ext uri="{BB962C8B-B14F-4D97-AF65-F5344CB8AC3E}">
        <p14:creationId xmlns:p14="http://schemas.microsoft.com/office/powerpoint/2010/main" val="61271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lt-LT" dirty="0"/>
            </a:br>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10</a:t>
            </a:fld>
            <a:endParaRPr lang="lt-LT"/>
          </a:p>
        </p:txBody>
      </p:sp>
    </p:spTree>
    <p:extLst>
      <p:ext uri="{BB962C8B-B14F-4D97-AF65-F5344CB8AC3E}">
        <p14:creationId xmlns:p14="http://schemas.microsoft.com/office/powerpoint/2010/main" val="342641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lt-LT" dirty="0"/>
            </a:br>
            <a:endParaRPr lang="lt-LT" dirty="0"/>
          </a:p>
          <a:p>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11</a:t>
            </a:fld>
            <a:endParaRPr lang="lt-LT"/>
          </a:p>
        </p:txBody>
      </p:sp>
    </p:spTree>
    <p:extLst>
      <p:ext uri="{BB962C8B-B14F-4D97-AF65-F5344CB8AC3E}">
        <p14:creationId xmlns:p14="http://schemas.microsoft.com/office/powerpoint/2010/main" val="33583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The seat of the stool is made of polyurethane and can be upholstered in a wide selection of fabric, genuine leather, and leather look. By choosing the most suitable colors, you will give this balance chair the desired character and easily adapt to existing office interior solutions.</a:t>
            </a:r>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12</a:t>
            </a:fld>
            <a:endParaRPr lang="lt-LT"/>
          </a:p>
        </p:txBody>
      </p:sp>
    </p:spTree>
    <p:extLst>
      <p:ext uri="{BB962C8B-B14F-4D97-AF65-F5344CB8AC3E}">
        <p14:creationId xmlns:p14="http://schemas.microsoft.com/office/powerpoint/2010/main" val="190222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13</a:t>
            </a:fld>
            <a:endParaRPr lang="lt-LT"/>
          </a:p>
        </p:txBody>
      </p:sp>
    </p:spTree>
    <p:extLst>
      <p:ext uri="{BB962C8B-B14F-4D97-AF65-F5344CB8AC3E}">
        <p14:creationId xmlns:p14="http://schemas.microsoft.com/office/powerpoint/2010/main" val="134554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A prolonged work that involves a lot of sitting inevitably causes discomfort and has a negative impact on our productivity. Therefore, more and more modern offices are being set up to create the most efficient and healthy work environment possible. For this reason, we present to you the WOBBY pivoting stool - a solution that will help you feel better at work.</a:t>
            </a:r>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2</a:t>
            </a:fld>
            <a:endParaRPr lang="lt-LT"/>
          </a:p>
        </p:txBody>
      </p:sp>
    </p:spTree>
    <p:extLst>
      <p:ext uri="{BB962C8B-B14F-4D97-AF65-F5344CB8AC3E}">
        <p14:creationId xmlns:p14="http://schemas.microsoft.com/office/powerpoint/2010/main" val="428440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The WOBBY pivoting stool is a great choice for those looking for healthier sitting alternatives. It is a perfect active sitting solution for dynamic work and cooperation areas. The upper part of the stool swings and moves together with its user, so it can also be used as a support when standing. This allows you to change the position of the body at the workplace throughout the day without distracting from important tasks. Due to its modern and sleek design, this balance chair will fit into any contemporary office space.</a:t>
            </a:r>
          </a:p>
        </p:txBody>
      </p:sp>
      <p:sp>
        <p:nvSpPr>
          <p:cNvPr id="4" name="Slide Number Placeholder 3"/>
          <p:cNvSpPr>
            <a:spLocks noGrp="1"/>
          </p:cNvSpPr>
          <p:nvPr>
            <p:ph type="sldNum" sz="quarter" idx="5"/>
          </p:nvPr>
        </p:nvSpPr>
        <p:spPr/>
        <p:txBody>
          <a:bodyPr/>
          <a:lstStyle/>
          <a:p>
            <a:fld id="{BEDD10F7-2F75-48B9-9626-624653DABE5E}" type="slidenum">
              <a:rPr lang="lt-LT" smtClean="0"/>
              <a:t>3</a:t>
            </a:fld>
            <a:endParaRPr lang="lt-LT"/>
          </a:p>
        </p:txBody>
      </p:sp>
    </p:spTree>
    <p:extLst>
      <p:ext uri="{BB962C8B-B14F-4D97-AF65-F5344CB8AC3E}">
        <p14:creationId xmlns:p14="http://schemas.microsoft.com/office/powerpoint/2010/main" val="75186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The distinctive feature of this chair is its unique pivoting system, hidden inside an elegant black plastic base. With the help of this system, the seat can be tilted up to 8 degrees in all directions and rotated 360 degrees. Having a non-skid surface, the base of the stool will always remain stable, while the high-quality materials will ensure safe and long-lasting use.</a:t>
            </a:r>
            <a:br>
              <a:rPr lang="lt-LT" sz="1200" kern="1200" dirty="0">
                <a:solidFill>
                  <a:schemeClr val="tx1"/>
                </a:solidFill>
                <a:effectLst/>
                <a:latin typeface="+mn-lt"/>
                <a:ea typeface="+mn-ea"/>
                <a:cs typeface="+mn-cs"/>
              </a:rPr>
            </a:br>
            <a:br>
              <a:rPr lang="lt-LT" sz="1200" kern="1200" dirty="0">
                <a:solidFill>
                  <a:schemeClr val="tx1"/>
                </a:solidFill>
                <a:effectLst/>
                <a:latin typeface="+mn-lt"/>
                <a:ea typeface="+mn-ea"/>
                <a:cs typeface="+mn-cs"/>
              </a:rPr>
            </a:br>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4</a:t>
            </a:fld>
            <a:endParaRPr lang="lt-LT"/>
          </a:p>
        </p:txBody>
      </p:sp>
    </p:spTree>
    <p:extLst>
      <p:ext uri="{BB962C8B-B14F-4D97-AF65-F5344CB8AC3E}">
        <p14:creationId xmlns:p14="http://schemas.microsoft.com/office/powerpoint/2010/main" val="123299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A pneumatic lift mechanism lets you fine-tune the perfect level for different work surface heights. Adjustable seat height range from 60cm to 8</a:t>
            </a:r>
            <a:r>
              <a:rPr lang="en-US" sz="1200" kern="1200" dirty="0">
                <a:solidFill>
                  <a:schemeClr val="tx1"/>
                </a:solidFill>
                <a:effectLst/>
                <a:latin typeface="+mn-lt"/>
                <a:ea typeface="+mn-ea"/>
                <a:cs typeface="+mn-cs"/>
              </a:rPr>
              <a:t>5</a:t>
            </a:r>
            <a:r>
              <a:rPr lang="lt-LT" sz="1200" kern="1200" dirty="0">
                <a:solidFill>
                  <a:schemeClr val="tx1"/>
                </a:solidFill>
                <a:effectLst/>
                <a:latin typeface="+mn-lt"/>
                <a:ea typeface="+mn-ea"/>
                <a:cs typeface="+mn-cs"/>
              </a:rPr>
              <a:t>cm, so you can smoothly adjust from sit to stand position in seconds</a:t>
            </a:r>
            <a:r>
              <a:rPr lang="en-US" sz="1200" kern="1200" dirty="0">
                <a:solidFill>
                  <a:schemeClr val="tx1"/>
                </a:solidFill>
                <a:effectLst/>
                <a:latin typeface="+mn-lt"/>
                <a:ea typeface="+mn-ea"/>
                <a:cs typeface="+mn-cs"/>
              </a:rPr>
              <a:t>. </a:t>
            </a:r>
            <a:r>
              <a:rPr lang="lt-LT" sz="1200" kern="1200" dirty="0">
                <a:solidFill>
                  <a:schemeClr val="tx1"/>
                </a:solidFill>
                <a:effectLst/>
                <a:latin typeface="+mn-lt"/>
                <a:ea typeface="+mn-ea"/>
                <a:cs typeface="+mn-cs"/>
              </a:rPr>
              <a:t>Changing body positions regularly makes your work more efficient and creative even when working long hours.</a:t>
            </a:r>
            <a:endParaRPr lang="lt-LT"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DD10F7-2F75-48B9-9626-624653DABE5E}" type="slidenum">
              <a:rPr lang="lt-LT" smtClean="0"/>
              <a:t>5</a:t>
            </a:fld>
            <a:endParaRPr lang="lt-LT"/>
          </a:p>
        </p:txBody>
      </p:sp>
    </p:spTree>
    <p:extLst>
      <p:ext uri="{BB962C8B-B14F-4D97-AF65-F5344CB8AC3E}">
        <p14:creationId xmlns:p14="http://schemas.microsoft.com/office/powerpoint/2010/main" val="291877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The WOBBY pivoting stool can be easily fit to the height-adjustable desks, as well as high or conference tables</a:t>
            </a:r>
            <a:r>
              <a:rPr lang="en-US" sz="1200" kern="1200" dirty="0">
                <a:solidFill>
                  <a:schemeClr val="tx1"/>
                </a:solidFill>
                <a:effectLst/>
                <a:latin typeface="+mn-lt"/>
                <a:ea typeface="+mn-ea"/>
                <a:cs typeface="+mn-cs"/>
              </a:rPr>
              <a:t>.</a:t>
            </a:r>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6</a:t>
            </a:fld>
            <a:endParaRPr lang="lt-LT"/>
          </a:p>
        </p:txBody>
      </p:sp>
    </p:spTree>
    <p:extLst>
      <p:ext uri="{BB962C8B-B14F-4D97-AF65-F5344CB8AC3E}">
        <p14:creationId xmlns:p14="http://schemas.microsoft.com/office/powerpoint/2010/main" val="278826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lt-LT" sz="1200" kern="1200" dirty="0">
                <a:solidFill>
                  <a:schemeClr val="tx1"/>
                </a:solidFill>
                <a:effectLst/>
                <a:latin typeface="+mn-lt"/>
                <a:ea typeface="+mn-ea"/>
                <a:cs typeface="+mn-cs"/>
              </a:rPr>
              <a:t>Due to its compact size, this chair is also perfect for different size SILENT ROOM acoustic furniture or small meeting rooms. </a:t>
            </a:r>
            <a:endParaRPr lang="lt-LT" sz="1200"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BEDD10F7-2F75-48B9-9626-624653DABE5E}" type="slidenum">
              <a:rPr lang="lt-LT" smtClean="0"/>
              <a:t>7</a:t>
            </a:fld>
            <a:endParaRPr lang="lt-LT"/>
          </a:p>
        </p:txBody>
      </p:sp>
    </p:spTree>
    <p:extLst>
      <p:ext uri="{BB962C8B-B14F-4D97-AF65-F5344CB8AC3E}">
        <p14:creationId xmlns:p14="http://schemas.microsoft.com/office/powerpoint/2010/main" val="55052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8</a:t>
            </a:fld>
            <a:endParaRPr lang="lt-LT"/>
          </a:p>
        </p:txBody>
      </p:sp>
    </p:spTree>
    <p:extLst>
      <p:ext uri="{BB962C8B-B14F-4D97-AF65-F5344CB8AC3E}">
        <p14:creationId xmlns:p14="http://schemas.microsoft.com/office/powerpoint/2010/main" val="127052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EDD10F7-2F75-48B9-9626-624653DABE5E}" type="slidenum">
              <a:rPr lang="lt-LT" smtClean="0"/>
              <a:t>9</a:t>
            </a:fld>
            <a:endParaRPr lang="lt-LT"/>
          </a:p>
        </p:txBody>
      </p:sp>
    </p:spTree>
    <p:extLst>
      <p:ext uri="{BB962C8B-B14F-4D97-AF65-F5344CB8AC3E}">
        <p14:creationId xmlns:p14="http://schemas.microsoft.com/office/powerpoint/2010/main" val="47280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8362-B758-457D-BBA6-6D05A1768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4667899A-575F-4768-8416-2B8632984F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DA8D8BF3-EB20-48D8-A313-6F0673351325}"/>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1CF2FDED-BF7B-41B7-9CFF-0DAC9363860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57887A9-8F50-43A0-A773-FFB2AE248167}"/>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319551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FC60-96B3-4340-8A89-D429CFDFDBC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CF17A3D-A0D2-4685-BCCF-CA73865617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84153C49-D5AA-4F8F-8BE1-910C997FBEEE}"/>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0630F232-642D-4D9D-A4DF-46552E9ADF2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2CCB8A6-35B6-4248-90CA-43F24EE8DD50}"/>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84326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F8FF8-5BFB-4073-B0C3-7C5445F6A4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8D91B9D-02FF-45A3-88DB-76E445ED26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F2F149F-F49E-489A-9EDB-A201863CBFE7}"/>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A4FDD4BB-5848-4C57-B08A-E7E768E503BD}"/>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8ACF49-96DA-43FC-8A55-73232F42380D}"/>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111714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C9AB-1304-4B23-9CB3-27296426270B}"/>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26D9FC12-5139-4FFA-AB53-CBBE331C5D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5E003FA9-4A43-4D07-B607-B6223D102E0F}"/>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5E167CB2-D6D5-475A-9C42-D16D2FBB57F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CA6D008B-87F7-4E81-8E38-BD995FD77107}"/>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412937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82F6-6E5F-42DE-ADD3-2ACE57F2E9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94F64EB1-EEA4-49EA-8A01-23A3DDDA7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9971A-77B5-4BFC-8046-81389B8181EC}"/>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3E60BF64-1863-4E84-8E21-9B6C106D675D}"/>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663F19C-53F5-47E0-B318-FD3FAD7739AB}"/>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35796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5660-124D-4954-B6DA-68D9AD283DF8}"/>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352BCDD0-CBBA-4DE5-8387-0D39AA9BEF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BEAB37F0-16DA-4C8A-A61A-E01B89705C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D51187AD-B786-4900-A85C-4A46E15D19CC}"/>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6" name="Footer Placeholder 5">
            <a:extLst>
              <a:ext uri="{FF2B5EF4-FFF2-40B4-BE49-F238E27FC236}">
                <a16:creationId xmlns:a16="http://schemas.microsoft.com/office/drawing/2014/main" id="{3574CF6C-B6FD-49D4-8D4A-4E9183A3F6A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37EF23D-99E7-4FD2-A9A5-732135B0AB9A}"/>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389678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779E-F079-4137-A8ED-FA8D69E63AC1}"/>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138DBBE3-8063-402B-851E-23E71476F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AD315-5BFB-4034-B0EC-519DB8F7D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7656A693-D0B6-4AB6-AA7F-41DBEB8FC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DF660-06B0-43D5-8CEF-4150CE69C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230B4640-5C62-4CCB-BA75-BA556ECC7EE0}"/>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8" name="Footer Placeholder 7">
            <a:extLst>
              <a:ext uri="{FF2B5EF4-FFF2-40B4-BE49-F238E27FC236}">
                <a16:creationId xmlns:a16="http://schemas.microsoft.com/office/drawing/2014/main" id="{6BAB9698-CEB4-4C9E-9BC5-D74CBB303AC1}"/>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287B6A22-724F-4282-9FE8-A041AF19CE90}"/>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7755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A099-0170-476F-959F-E75135AA401E}"/>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B365E7CE-0FB0-47BE-8798-0D02F0288298}"/>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4" name="Footer Placeholder 3">
            <a:extLst>
              <a:ext uri="{FF2B5EF4-FFF2-40B4-BE49-F238E27FC236}">
                <a16:creationId xmlns:a16="http://schemas.microsoft.com/office/drawing/2014/main" id="{CC1B5D4D-845B-47EE-B2E0-7B33849412EC}"/>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7FBF60E-251C-45DA-94EE-7BE3519780F7}"/>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236938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E93D8-7E50-4257-8E0A-84F9AA0CD443}"/>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3" name="Footer Placeholder 2">
            <a:extLst>
              <a:ext uri="{FF2B5EF4-FFF2-40B4-BE49-F238E27FC236}">
                <a16:creationId xmlns:a16="http://schemas.microsoft.com/office/drawing/2014/main" id="{96A11F21-A3A7-4E1B-B9C0-C4854EB5E6C9}"/>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B3CA338-774A-4BAE-B7FC-E604A5BC842F}"/>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375156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D347-8852-4973-B2A6-E452EFCD6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DAA28934-C295-4B25-BB2F-F08F514D64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C466F37A-FE27-48DE-9BC0-760799D64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BDA755-5BD1-45A7-929A-1C8A7A2C1F86}"/>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6" name="Footer Placeholder 5">
            <a:extLst>
              <a:ext uri="{FF2B5EF4-FFF2-40B4-BE49-F238E27FC236}">
                <a16:creationId xmlns:a16="http://schemas.microsoft.com/office/drawing/2014/main" id="{152D4BA1-A4DE-416D-BE4F-4491E39EE7F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53EF97F-F98C-4E3F-BC2E-27100BB4D7E6}"/>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3970579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C5FE-139B-4620-B860-A246B716D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DDBAA6A5-6792-4F32-8577-F825598319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255EB1AD-17E2-4F84-8D57-9E9F1C09D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0D64A-DF80-4F61-9D34-B8E3F46BE16A}"/>
              </a:ext>
            </a:extLst>
          </p:cNvPr>
          <p:cNvSpPr>
            <a:spLocks noGrp="1"/>
          </p:cNvSpPr>
          <p:nvPr>
            <p:ph type="dt" sz="half" idx="10"/>
          </p:nvPr>
        </p:nvSpPr>
        <p:spPr/>
        <p:txBody>
          <a:bodyPr/>
          <a:lstStyle/>
          <a:p>
            <a:fld id="{FDB71BB9-B887-434A-B752-892F1D1C8860}" type="datetimeFigureOut">
              <a:rPr lang="lt-LT" smtClean="0"/>
              <a:t>2022-08-19</a:t>
            </a:fld>
            <a:endParaRPr lang="lt-LT"/>
          </a:p>
        </p:txBody>
      </p:sp>
      <p:sp>
        <p:nvSpPr>
          <p:cNvPr id="6" name="Footer Placeholder 5">
            <a:extLst>
              <a:ext uri="{FF2B5EF4-FFF2-40B4-BE49-F238E27FC236}">
                <a16:creationId xmlns:a16="http://schemas.microsoft.com/office/drawing/2014/main" id="{9214CCD4-BCFD-4535-996D-4FF76D8485EF}"/>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E49D947-31A7-4845-98AE-09ECD7523EAA}"/>
              </a:ext>
            </a:extLst>
          </p:cNvPr>
          <p:cNvSpPr>
            <a:spLocks noGrp="1"/>
          </p:cNvSpPr>
          <p:nvPr>
            <p:ph type="sldNum" sz="quarter" idx="12"/>
          </p:nvPr>
        </p:nvSpPr>
        <p:spPr/>
        <p:txBody>
          <a:bodyPr/>
          <a:lstStyle/>
          <a:p>
            <a:fld id="{6C3299E7-0C3A-4230-B148-F47BCEECD3E4}" type="slidenum">
              <a:rPr lang="lt-LT" smtClean="0"/>
              <a:t>‹#›</a:t>
            </a:fld>
            <a:endParaRPr lang="lt-LT"/>
          </a:p>
        </p:txBody>
      </p:sp>
    </p:spTree>
    <p:extLst>
      <p:ext uri="{BB962C8B-B14F-4D97-AF65-F5344CB8AC3E}">
        <p14:creationId xmlns:p14="http://schemas.microsoft.com/office/powerpoint/2010/main" val="80671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CFF81D-F78B-40EF-9453-017154628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AD30964-A206-462C-BC28-ACF48B8A7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97554EF-661D-4463-9ACF-DCDB6B15FA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71BB9-B887-434A-B752-892F1D1C8860}" type="datetimeFigureOut">
              <a:rPr lang="lt-LT" smtClean="0"/>
              <a:t>2022-08-19</a:t>
            </a:fld>
            <a:endParaRPr lang="lt-LT"/>
          </a:p>
        </p:txBody>
      </p:sp>
      <p:sp>
        <p:nvSpPr>
          <p:cNvPr id="5" name="Footer Placeholder 4">
            <a:extLst>
              <a:ext uri="{FF2B5EF4-FFF2-40B4-BE49-F238E27FC236}">
                <a16:creationId xmlns:a16="http://schemas.microsoft.com/office/drawing/2014/main" id="{BD71758F-9537-46B9-92A0-0BA6BDE1B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6E851161-8664-4BB6-8509-E90F02D48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299E7-0C3A-4230-B148-F47BCEECD3E4}" type="slidenum">
              <a:rPr lang="lt-LT" smtClean="0"/>
              <a:t>‹#›</a:t>
            </a:fld>
            <a:endParaRPr lang="lt-LT"/>
          </a:p>
        </p:txBody>
      </p:sp>
    </p:spTree>
    <p:extLst>
      <p:ext uri="{BB962C8B-B14F-4D97-AF65-F5344CB8AC3E}">
        <p14:creationId xmlns:p14="http://schemas.microsoft.com/office/powerpoint/2010/main" val="289738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3EB4B-393A-40EF-AC83-6B7E08618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5968"/>
          </a:xfrm>
          <a:prstGeom prst="rect">
            <a:avLst/>
          </a:prstGeom>
        </p:spPr>
      </p:pic>
      <p:sp>
        <p:nvSpPr>
          <p:cNvPr id="2" name="TextBox 1">
            <a:extLst>
              <a:ext uri="{FF2B5EF4-FFF2-40B4-BE49-F238E27FC236}">
                <a16:creationId xmlns:a16="http://schemas.microsoft.com/office/drawing/2014/main" id="{8A221576-5754-45F6-8D15-8B71D80FC23C}"/>
              </a:ext>
            </a:extLst>
          </p:cNvPr>
          <p:cNvSpPr txBox="1"/>
          <p:nvPr/>
        </p:nvSpPr>
        <p:spPr>
          <a:xfrm>
            <a:off x="6663972" y="3624780"/>
            <a:ext cx="4222468" cy="707886"/>
          </a:xfrm>
          <a:prstGeom prst="rect">
            <a:avLst/>
          </a:prstGeom>
          <a:noFill/>
        </p:spPr>
        <p:txBody>
          <a:bodyPr wrap="square" rtlCol="0">
            <a:spAutoFit/>
          </a:bodyPr>
          <a:lstStyle/>
          <a:p>
            <a:pPr algn="ctr"/>
            <a:r>
              <a:rPr lang="lt-LT" sz="2000" dirty="0">
                <a:latin typeface="Roboto Light" panose="02000000000000000000" pitchFamily="2" charset="0"/>
                <a:ea typeface="Roboto Light" panose="02000000000000000000" pitchFamily="2" charset="0"/>
                <a:cs typeface="Calibri Light" panose="020F0302020204030204" pitchFamily="34" charset="0"/>
              </a:rPr>
              <a:t>For a dynamic sitting </a:t>
            </a:r>
          </a:p>
          <a:p>
            <a:endParaRPr lang="lt-LT" sz="2000" dirty="0">
              <a:latin typeface="Roboto Light" panose="02000000000000000000" pitchFamily="2" charset="0"/>
              <a:ea typeface="Roboto Light" panose="02000000000000000000" pitchFamily="2" charset="0"/>
              <a:cs typeface="Calibri Light" panose="020F0302020204030204" pitchFamily="34" charset="0"/>
            </a:endParaRPr>
          </a:p>
        </p:txBody>
      </p:sp>
      <p:sp>
        <p:nvSpPr>
          <p:cNvPr id="5" name="Title 1">
            <a:extLst>
              <a:ext uri="{FF2B5EF4-FFF2-40B4-BE49-F238E27FC236}">
                <a16:creationId xmlns:a16="http://schemas.microsoft.com/office/drawing/2014/main" id="{1C706204-8905-4CAF-AD86-7F5B3CAE00AF}"/>
              </a:ext>
            </a:extLst>
          </p:cNvPr>
          <p:cNvSpPr>
            <a:spLocks noGrp="1"/>
          </p:cNvSpPr>
          <p:nvPr>
            <p:ph type="ctrTitle"/>
          </p:nvPr>
        </p:nvSpPr>
        <p:spPr>
          <a:xfrm>
            <a:off x="3050267" y="2447202"/>
            <a:ext cx="11449878" cy="1177578"/>
          </a:xfrm>
        </p:spPr>
        <p:txBody>
          <a:bodyPr>
            <a:noAutofit/>
          </a:bodyPr>
          <a:lstStyle/>
          <a:p>
            <a:r>
              <a:rPr lang="lt-LT" sz="8000" b="1" dirty="0">
                <a:latin typeface="Roboto" panose="02000000000000000000" pitchFamily="2" charset="0"/>
                <a:ea typeface="Roboto" panose="02000000000000000000" pitchFamily="2" charset="0"/>
              </a:rPr>
              <a:t>WOBBY</a:t>
            </a:r>
            <a:endParaRPr lang="lt-LT" sz="8000" dirty="0">
              <a:latin typeface="Roboto Thin" pitchFamily="2" charset="0"/>
              <a:ea typeface="Roboto Thin" pitchFamily="2" charset="0"/>
            </a:endParaRPr>
          </a:p>
        </p:txBody>
      </p:sp>
    </p:spTree>
    <p:extLst>
      <p:ext uri="{BB962C8B-B14F-4D97-AF65-F5344CB8AC3E}">
        <p14:creationId xmlns:p14="http://schemas.microsoft.com/office/powerpoint/2010/main" val="214218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5C3A7B-F7EE-43F4-9822-27C1E1301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0"/>
            <a:ext cx="12188238" cy="6858000"/>
          </a:xfrm>
          <a:prstGeom prst="rect">
            <a:avLst/>
          </a:prstGeom>
        </p:spPr>
      </p:pic>
      <p:pic>
        <p:nvPicPr>
          <p:cNvPr id="4" name="Picture 3">
            <a:extLst>
              <a:ext uri="{FF2B5EF4-FFF2-40B4-BE49-F238E27FC236}">
                <a16:creationId xmlns:a16="http://schemas.microsoft.com/office/drawing/2014/main" id="{0104F564-9132-4A69-960D-D87F01F95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74767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50257-B5E5-4757-86AF-4B5E2C747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0"/>
            <a:ext cx="12188238" cy="6858000"/>
          </a:xfrm>
          <a:prstGeom prst="rect">
            <a:avLst/>
          </a:prstGeom>
        </p:spPr>
      </p:pic>
      <p:pic>
        <p:nvPicPr>
          <p:cNvPr id="7" name="Picture 6">
            <a:extLst>
              <a:ext uri="{FF2B5EF4-FFF2-40B4-BE49-F238E27FC236}">
                <a16:creationId xmlns:a16="http://schemas.microsoft.com/office/drawing/2014/main" id="{E9C63D2F-BB6E-4BD6-8D97-D2CAC0BF2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41" y="6602588"/>
            <a:ext cx="1455311" cy="138327"/>
          </a:xfrm>
          <a:prstGeom prst="rect">
            <a:avLst/>
          </a:prstGeom>
        </p:spPr>
      </p:pic>
    </p:spTree>
    <p:extLst>
      <p:ext uri="{BB962C8B-B14F-4D97-AF65-F5344CB8AC3E}">
        <p14:creationId xmlns:p14="http://schemas.microsoft.com/office/powerpoint/2010/main" val="322075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41956-1A50-4E8F-B531-5E13554B1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7793834-EE76-4D0E-8F42-D671060E2CC3}"/>
              </a:ext>
            </a:extLst>
          </p:cNvPr>
          <p:cNvSpPr/>
          <p:nvPr/>
        </p:nvSpPr>
        <p:spPr>
          <a:xfrm>
            <a:off x="543117" y="559408"/>
            <a:ext cx="3904402" cy="400110"/>
          </a:xfrm>
          <a:prstGeom prst="rect">
            <a:avLst/>
          </a:prstGeom>
        </p:spPr>
        <p:txBody>
          <a:bodyPr wrap="square">
            <a:spAutoFit/>
          </a:bodyPr>
          <a:lstStyle/>
          <a:p>
            <a:r>
              <a:rPr lang="en-US" sz="2000" dirty="0">
                <a:latin typeface="Roboto Light" panose="02000000000000000000" pitchFamily="2" charset="0"/>
                <a:ea typeface="Roboto Light" panose="02000000000000000000" pitchFamily="2" charset="0"/>
                <a:cs typeface="Arial" panose="020B0604020202020204" pitchFamily="34" charset="0"/>
              </a:rPr>
              <a:t>Choose your office mood</a:t>
            </a:r>
          </a:p>
        </p:txBody>
      </p:sp>
      <p:pic>
        <p:nvPicPr>
          <p:cNvPr id="7" name="Picture 6">
            <a:extLst>
              <a:ext uri="{FF2B5EF4-FFF2-40B4-BE49-F238E27FC236}">
                <a16:creationId xmlns:a16="http://schemas.microsoft.com/office/drawing/2014/main" id="{34EE45C2-095F-42C7-9F17-75FCB4621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297437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3E5770-0010-4BCB-959D-1557EA30E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8514DDD-C37B-45BC-83D9-40842031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100" y="6603294"/>
            <a:ext cx="1455312" cy="138327"/>
          </a:xfrm>
          <a:prstGeom prst="rect">
            <a:avLst/>
          </a:prstGeom>
        </p:spPr>
      </p:pic>
    </p:spTree>
    <p:extLst>
      <p:ext uri="{BB962C8B-B14F-4D97-AF65-F5344CB8AC3E}">
        <p14:creationId xmlns:p14="http://schemas.microsoft.com/office/powerpoint/2010/main" val="2510315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8F95D-06FB-42D9-810D-249A04DE7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DE420FB-E4DF-41FA-911A-2143B9560E4E}"/>
              </a:ext>
            </a:extLst>
          </p:cNvPr>
          <p:cNvSpPr/>
          <p:nvPr/>
        </p:nvSpPr>
        <p:spPr>
          <a:xfrm>
            <a:off x="416127" y="329173"/>
            <a:ext cx="4529500" cy="1200329"/>
          </a:xfrm>
          <a:prstGeom prst="rect">
            <a:avLst/>
          </a:prstGeom>
        </p:spPr>
        <p:txBody>
          <a:bodyPr wrap="square">
            <a:spAutoFit/>
          </a:bodyPr>
          <a:lstStyle/>
          <a:p>
            <a:r>
              <a:rPr lang="lt-LT" sz="2400" dirty="0">
                <a:latin typeface="Roboto Light" panose="02000000000000000000" pitchFamily="2" charset="0"/>
                <a:ea typeface="Roboto Light" panose="02000000000000000000" pitchFamily="2" charset="0"/>
              </a:rPr>
              <a:t>WOBBY pivoting stool - a solution for better productivity at work</a:t>
            </a:r>
            <a:endParaRPr lang="en-US" sz="2400" dirty="0">
              <a:latin typeface="Roboto Light" panose="02000000000000000000" pitchFamily="2" charset="0"/>
              <a:ea typeface="Roboto Light"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D898C22C-AE62-4121-AE1F-90FCD6E6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201221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536BAB-C72B-4199-B175-7ECD841C7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7"/>
            <a:ext cx="12192000" cy="6858000"/>
          </a:xfrm>
          <a:prstGeom prst="rect">
            <a:avLst/>
          </a:prstGeom>
          <a:ln w="9525">
            <a:solidFill>
              <a:schemeClr val="bg1">
                <a:lumMod val="65000"/>
              </a:schemeClr>
            </a:solidFill>
            <a:prstDash val="solid"/>
          </a:ln>
        </p:spPr>
      </p:pic>
      <p:sp>
        <p:nvSpPr>
          <p:cNvPr id="5" name="Rectangle 4">
            <a:extLst>
              <a:ext uri="{FF2B5EF4-FFF2-40B4-BE49-F238E27FC236}">
                <a16:creationId xmlns:a16="http://schemas.microsoft.com/office/drawing/2014/main" id="{7B6E93B6-8413-4EB3-B5B7-2FFBD39E436D}"/>
              </a:ext>
            </a:extLst>
          </p:cNvPr>
          <p:cNvSpPr/>
          <p:nvPr/>
        </p:nvSpPr>
        <p:spPr>
          <a:xfrm>
            <a:off x="5626012" y="2366017"/>
            <a:ext cx="5861815" cy="2585323"/>
          </a:xfrm>
          <a:prstGeom prst="rect">
            <a:avLst/>
          </a:prstGeom>
        </p:spPr>
        <p:txBody>
          <a:bodyPr wrap="square">
            <a:spAutoFit/>
          </a:bodyPr>
          <a:lstStyle/>
          <a:p>
            <a:pPr marL="285750" indent="-285750">
              <a:buFont typeface="Arial" panose="020B0604020202020204" pitchFamily="34" charset="0"/>
              <a:buChar char="•"/>
            </a:pPr>
            <a:endParaRPr lang="lt-LT" dirty="0">
              <a:latin typeface="Roboto Light" panose="02000000000000000000" pitchFamily="2" charset="0"/>
              <a:ea typeface="Roboto Light" panose="02000000000000000000" pitchFamily="2" charset="0"/>
              <a:cs typeface="Arial" panose="020B0604020202020204" pitchFamily="34" charset="0"/>
            </a:endParaRPr>
          </a:p>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A healthier sitting alternative</a:t>
            </a:r>
          </a:p>
          <a:p>
            <a:endParaRPr lang="lt-LT" dirty="0">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Perfect for dynamic work environment </a:t>
            </a:r>
          </a:p>
          <a:p>
            <a:endParaRPr lang="lt-LT" dirty="0">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Can be used as a support when standing</a:t>
            </a:r>
          </a:p>
          <a:p>
            <a:endParaRPr lang="lt-LT" dirty="0">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A modern and sleek design</a:t>
            </a:r>
          </a:p>
          <a:p>
            <a:endParaRPr lang="lt-LT" dirty="0">
              <a:latin typeface="Roboto Light" panose="02000000000000000000" pitchFamily="2" charset="0"/>
              <a:ea typeface="Roboto Light"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24248F47-E82C-44D0-AB83-69028B6C42E5}"/>
              </a:ext>
            </a:extLst>
          </p:cNvPr>
          <p:cNvSpPr/>
          <p:nvPr/>
        </p:nvSpPr>
        <p:spPr>
          <a:xfrm>
            <a:off x="5807468" y="626024"/>
            <a:ext cx="6096000" cy="461665"/>
          </a:xfrm>
          <a:prstGeom prst="rect">
            <a:avLst/>
          </a:prstGeom>
        </p:spPr>
        <p:txBody>
          <a:bodyPr>
            <a:spAutoFit/>
          </a:bodyPr>
          <a:lstStyle/>
          <a:p>
            <a:r>
              <a:rPr lang="lt-LT" sz="2400" dirty="0">
                <a:latin typeface="Roboto Light" panose="02000000000000000000" pitchFamily="2" charset="0"/>
                <a:ea typeface="Roboto Light" panose="02000000000000000000" pitchFamily="2" charset="0"/>
              </a:rPr>
              <a:t>Y</a:t>
            </a:r>
            <a:r>
              <a:rPr lang="en-US" sz="2400" dirty="0">
                <a:latin typeface="Roboto Light" panose="02000000000000000000" pitchFamily="2" charset="0"/>
                <a:ea typeface="Roboto Light" panose="02000000000000000000" pitchFamily="2" charset="0"/>
              </a:rPr>
              <a:t>our best </a:t>
            </a:r>
            <a:r>
              <a:rPr lang="lt-LT" sz="2400" dirty="0">
                <a:latin typeface="Roboto Light" panose="02000000000000000000" pitchFamily="2" charset="0"/>
                <a:ea typeface="Roboto Light" panose="02000000000000000000" pitchFamily="2" charset="0"/>
              </a:rPr>
              <a:t>office partner</a:t>
            </a:r>
            <a:endParaRPr lang="en-US" sz="2400" dirty="0">
              <a:latin typeface="Roboto Light" panose="02000000000000000000" pitchFamily="2" charset="0"/>
              <a:ea typeface="Roboto Light" panose="02000000000000000000" pitchFamily="2" charset="0"/>
            </a:endParaRPr>
          </a:p>
        </p:txBody>
      </p:sp>
      <p:pic>
        <p:nvPicPr>
          <p:cNvPr id="10" name="Picture 9">
            <a:extLst>
              <a:ext uri="{FF2B5EF4-FFF2-40B4-BE49-F238E27FC236}">
                <a16:creationId xmlns:a16="http://schemas.microsoft.com/office/drawing/2014/main" id="{01AA10E3-E57F-4C78-9DD9-FB41DACEE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1188504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82C30-F1CA-4FCD-8B5E-CDBC227E7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39C646CC-FAB7-4830-ABD0-BDF30D522BB4}"/>
              </a:ext>
            </a:extLst>
          </p:cNvPr>
          <p:cNvSpPr/>
          <p:nvPr/>
        </p:nvSpPr>
        <p:spPr>
          <a:xfrm>
            <a:off x="5807464" y="629050"/>
            <a:ext cx="6096000" cy="461665"/>
          </a:xfrm>
          <a:prstGeom prst="rect">
            <a:avLst/>
          </a:prstGeom>
        </p:spPr>
        <p:txBody>
          <a:bodyPr>
            <a:spAutoFit/>
          </a:bodyPr>
          <a:lstStyle/>
          <a:p>
            <a:r>
              <a:rPr lang="lt-LT" sz="2400" dirty="0">
                <a:latin typeface="Roboto Light" panose="02000000000000000000" pitchFamily="2" charset="0"/>
                <a:ea typeface="Roboto Light" panose="02000000000000000000" pitchFamily="2" charset="0"/>
                <a:cs typeface="Arial" panose="020B0604020202020204" pitchFamily="34" charset="0"/>
              </a:rPr>
              <a:t>A Unique pivoting system</a:t>
            </a:r>
            <a:endParaRPr lang="lt-LT" sz="2400" dirty="0">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C6DD2879-5127-4067-B9A9-491567FB134D}"/>
              </a:ext>
            </a:extLst>
          </p:cNvPr>
          <p:cNvSpPr/>
          <p:nvPr/>
        </p:nvSpPr>
        <p:spPr>
          <a:xfrm>
            <a:off x="5482999" y="2000128"/>
            <a:ext cx="5861815" cy="646331"/>
          </a:xfrm>
          <a:prstGeom prst="rect">
            <a:avLst/>
          </a:prstGeom>
        </p:spPr>
        <p:txBody>
          <a:bodyPr wrap="square">
            <a:spAutoFit/>
          </a:bodyPr>
          <a:lstStyle/>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The seat can be tilted up to 8 degrees in all directions and rotated 360 degrees</a:t>
            </a:r>
            <a:endParaRPr lang="lt-LT" dirty="0">
              <a:highlight>
                <a:srgbClr val="FFFF00"/>
              </a:highlight>
              <a:latin typeface="Roboto Light" panose="02000000000000000000" pitchFamily="2" charset="0"/>
              <a:ea typeface="Roboto Light"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B7F63F66-00FE-4540-81A9-388CC800D4DE}"/>
              </a:ext>
            </a:extLst>
          </p:cNvPr>
          <p:cNvSpPr/>
          <p:nvPr/>
        </p:nvSpPr>
        <p:spPr>
          <a:xfrm>
            <a:off x="784910" y="4743767"/>
            <a:ext cx="5861815" cy="369332"/>
          </a:xfrm>
          <a:prstGeom prst="rect">
            <a:avLst/>
          </a:prstGeom>
        </p:spPr>
        <p:txBody>
          <a:bodyPr wrap="square">
            <a:spAutoFit/>
          </a:bodyPr>
          <a:lstStyle/>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A stable, non-skid base surface</a:t>
            </a:r>
          </a:p>
        </p:txBody>
      </p:sp>
      <p:sp>
        <p:nvSpPr>
          <p:cNvPr id="24" name="Rectangle 23">
            <a:extLst>
              <a:ext uri="{FF2B5EF4-FFF2-40B4-BE49-F238E27FC236}">
                <a16:creationId xmlns:a16="http://schemas.microsoft.com/office/drawing/2014/main" id="{AF3E9205-B570-433D-A715-370EDFB76D36}"/>
              </a:ext>
            </a:extLst>
          </p:cNvPr>
          <p:cNvSpPr/>
          <p:nvPr/>
        </p:nvSpPr>
        <p:spPr>
          <a:xfrm>
            <a:off x="761606" y="5402749"/>
            <a:ext cx="3712071" cy="923330"/>
          </a:xfrm>
          <a:prstGeom prst="rect">
            <a:avLst/>
          </a:prstGeom>
        </p:spPr>
        <p:txBody>
          <a:bodyPr wrap="square">
            <a:spAutoFit/>
          </a:bodyPr>
          <a:lstStyle/>
          <a:p>
            <a:pPr marL="285750" indent="-285750">
              <a:buFont typeface="Arial" panose="020B0604020202020204" pitchFamily="34" charset="0"/>
              <a:buChar char="•"/>
            </a:pPr>
            <a:r>
              <a:rPr lang="lt-LT" dirty="0">
                <a:latin typeface="Roboto Light" panose="02000000000000000000" pitchFamily="2" charset="0"/>
                <a:ea typeface="Roboto Light" panose="02000000000000000000" pitchFamily="2" charset="0"/>
              </a:rPr>
              <a:t>An elegant brown leather strap for seat h</a:t>
            </a:r>
            <a:r>
              <a:rPr lang="en-US" dirty="0">
                <a:latin typeface="Roboto Light" panose="02000000000000000000" pitchFamily="2" charset="0"/>
                <a:ea typeface="Roboto Light" panose="02000000000000000000" pitchFamily="2" charset="0"/>
              </a:rPr>
              <a:t>e</a:t>
            </a:r>
            <a:r>
              <a:rPr lang="lt-LT" dirty="0">
                <a:latin typeface="Roboto Light" panose="02000000000000000000" pitchFamily="2" charset="0"/>
                <a:ea typeface="Roboto Light" panose="02000000000000000000" pitchFamily="2" charset="0"/>
              </a:rPr>
              <a:t>ight adjustment</a:t>
            </a:r>
            <a:endParaRPr lang="lt-LT" dirty="0">
              <a:highlight>
                <a:srgbClr val="FFFF00"/>
              </a:highlight>
              <a:latin typeface="Roboto Light" panose="02000000000000000000" pitchFamily="2" charset="0"/>
              <a:ea typeface="Roboto Light" panose="02000000000000000000" pitchFamily="2" charset="0"/>
            </a:endParaRPr>
          </a:p>
          <a:p>
            <a:endParaRPr lang="lt-LT" dirty="0">
              <a:highlight>
                <a:srgbClr val="FFFF00"/>
              </a:highlight>
              <a:latin typeface="Roboto Light" panose="02000000000000000000" pitchFamily="2" charset="0"/>
              <a:ea typeface="Roboto Light"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514346A8-F9C6-4D36-BB72-8C392B01F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8045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88B7F-540C-4C88-ACB5-6A6B79D5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95211C99-C2A7-47D0-BC60-CE772F18D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41" y="6602588"/>
            <a:ext cx="1455311" cy="138327"/>
          </a:xfrm>
          <a:prstGeom prst="rect">
            <a:avLst/>
          </a:prstGeom>
        </p:spPr>
      </p:pic>
      <p:cxnSp>
        <p:nvCxnSpPr>
          <p:cNvPr id="9" name="Straight Connector 8">
            <a:extLst>
              <a:ext uri="{FF2B5EF4-FFF2-40B4-BE49-F238E27FC236}">
                <a16:creationId xmlns:a16="http://schemas.microsoft.com/office/drawing/2014/main" id="{339289A1-EB96-4515-9615-33C3B6F8D63A}"/>
              </a:ext>
            </a:extLst>
          </p:cNvPr>
          <p:cNvCxnSpPr>
            <a:cxnSpLocks/>
          </p:cNvCxnSpPr>
          <p:nvPr/>
        </p:nvCxnSpPr>
        <p:spPr>
          <a:xfrm>
            <a:off x="3473769" y="2624483"/>
            <a:ext cx="527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E9CB2E-5B43-4A52-98FF-654BC7FD292F}"/>
              </a:ext>
            </a:extLst>
          </p:cNvPr>
          <p:cNvCxnSpPr>
            <a:cxnSpLocks/>
          </p:cNvCxnSpPr>
          <p:nvPr/>
        </p:nvCxnSpPr>
        <p:spPr>
          <a:xfrm flipV="1">
            <a:off x="3737294" y="2624483"/>
            <a:ext cx="0" cy="16043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1C61B43-9D10-4E1D-BAE2-DECF6122FAA9}"/>
              </a:ext>
            </a:extLst>
          </p:cNvPr>
          <p:cNvSpPr/>
          <p:nvPr/>
        </p:nvSpPr>
        <p:spPr>
          <a:xfrm>
            <a:off x="689294" y="2819964"/>
            <a:ext cx="6096000" cy="553998"/>
          </a:xfrm>
          <a:prstGeom prst="rect">
            <a:avLst/>
          </a:prstGeom>
        </p:spPr>
        <p:txBody>
          <a:bodyPr>
            <a:spAutoFit/>
          </a:bodyPr>
          <a:lstStyle/>
          <a:p>
            <a:pPr algn="ctr"/>
            <a:r>
              <a:rPr lang="en-GB" dirty="0">
                <a:solidFill>
                  <a:schemeClr val="bg1"/>
                </a:solidFill>
                <a:latin typeface="Roboto Light" panose="02000000000000000000" pitchFamily="2" charset="0"/>
                <a:ea typeface="Roboto Light" panose="02000000000000000000" pitchFamily="2" charset="0"/>
                <a:cs typeface="Arial" panose="020B0604020202020204" pitchFamily="34" charset="0"/>
              </a:rPr>
              <a:t>MAX</a:t>
            </a:r>
          </a:p>
          <a:p>
            <a:pPr algn="ctr"/>
            <a:r>
              <a:rPr lang="en-GB" sz="1200" dirty="0">
                <a:solidFill>
                  <a:schemeClr val="bg1"/>
                </a:solidFill>
                <a:latin typeface="Roboto Light" panose="02000000000000000000" pitchFamily="2" charset="0"/>
                <a:ea typeface="Roboto Light" panose="02000000000000000000" pitchFamily="2" charset="0"/>
                <a:cs typeface="Arial" panose="020B0604020202020204" pitchFamily="34" charset="0"/>
              </a:rPr>
              <a:t>8</a:t>
            </a:r>
            <a:r>
              <a:rPr lang="lt-LT" sz="1200" dirty="0">
                <a:solidFill>
                  <a:schemeClr val="bg1"/>
                </a:solidFill>
                <a:latin typeface="Roboto Light" panose="02000000000000000000" pitchFamily="2" charset="0"/>
                <a:ea typeface="Roboto Light" panose="02000000000000000000" pitchFamily="2" charset="0"/>
                <a:cs typeface="Arial" panose="020B0604020202020204" pitchFamily="34" charset="0"/>
              </a:rPr>
              <a:t>50</a:t>
            </a:r>
            <a:r>
              <a:rPr lang="en-GB" sz="1200" dirty="0">
                <a:solidFill>
                  <a:schemeClr val="bg1"/>
                </a:solidFill>
                <a:latin typeface="Roboto Light" panose="02000000000000000000" pitchFamily="2" charset="0"/>
                <a:ea typeface="Roboto Light" panose="02000000000000000000" pitchFamily="2" charset="0"/>
                <a:cs typeface="Arial" panose="020B0604020202020204" pitchFamily="34" charset="0"/>
              </a:rPr>
              <a:t> mm</a:t>
            </a:r>
            <a:endParaRPr lang="en-US" sz="12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4A6AFD9E-3902-4F08-A87A-F3BFA9620FDA}"/>
              </a:ext>
            </a:extLst>
          </p:cNvPr>
          <p:cNvCxnSpPr>
            <a:cxnSpLocks/>
          </p:cNvCxnSpPr>
          <p:nvPr/>
        </p:nvCxnSpPr>
        <p:spPr>
          <a:xfrm>
            <a:off x="8175032" y="3389104"/>
            <a:ext cx="527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A94425-C54B-4CD7-BE86-0E46819C4ADB}"/>
              </a:ext>
            </a:extLst>
          </p:cNvPr>
          <p:cNvCxnSpPr>
            <a:cxnSpLocks/>
          </p:cNvCxnSpPr>
          <p:nvPr/>
        </p:nvCxnSpPr>
        <p:spPr>
          <a:xfrm>
            <a:off x="8440144" y="3228674"/>
            <a:ext cx="0" cy="16043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0871CB0-795E-4546-A12C-B399C5C246E5}"/>
              </a:ext>
            </a:extLst>
          </p:cNvPr>
          <p:cNvSpPr/>
          <p:nvPr/>
        </p:nvSpPr>
        <p:spPr>
          <a:xfrm>
            <a:off x="5390557" y="3533785"/>
            <a:ext cx="6096000" cy="553998"/>
          </a:xfrm>
          <a:prstGeom prst="rect">
            <a:avLst/>
          </a:prstGeom>
        </p:spPr>
        <p:txBody>
          <a:bodyPr wrap="square">
            <a:spAutoFit/>
          </a:bodyPr>
          <a:lstStyle/>
          <a:p>
            <a:pPr algn="ctr"/>
            <a:r>
              <a:rPr lang="en-GB" dirty="0">
                <a:solidFill>
                  <a:schemeClr val="bg1"/>
                </a:solidFill>
                <a:latin typeface="Roboto Light" panose="02000000000000000000" pitchFamily="2" charset="0"/>
                <a:ea typeface="Roboto Light" panose="02000000000000000000" pitchFamily="2" charset="0"/>
                <a:cs typeface="Arial" panose="020B0604020202020204" pitchFamily="34" charset="0"/>
              </a:rPr>
              <a:t>M</a:t>
            </a:r>
            <a:r>
              <a:rPr lang="lt-LT" dirty="0">
                <a:solidFill>
                  <a:schemeClr val="bg1"/>
                </a:solidFill>
                <a:latin typeface="Roboto Light" panose="02000000000000000000" pitchFamily="2" charset="0"/>
                <a:ea typeface="Roboto Light" panose="02000000000000000000" pitchFamily="2" charset="0"/>
                <a:cs typeface="Arial" panose="020B0604020202020204" pitchFamily="34" charset="0"/>
              </a:rPr>
              <a:t>IN</a:t>
            </a:r>
            <a:endParaRPr lang="en-GB"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a:p>
            <a:pPr algn="ctr"/>
            <a:r>
              <a:rPr lang="lt-LT" sz="1200" dirty="0">
                <a:solidFill>
                  <a:schemeClr val="bg1"/>
                </a:solidFill>
                <a:latin typeface="Roboto Light" panose="02000000000000000000" pitchFamily="2" charset="0"/>
                <a:ea typeface="Roboto Light" panose="02000000000000000000" pitchFamily="2" charset="0"/>
                <a:cs typeface="Arial" panose="020B0604020202020204" pitchFamily="34" charset="0"/>
              </a:rPr>
              <a:t>600</a:t>
            </a:r>
            <a:r>
              <a:rPr lang="en-GB" sz="1200" dirty="0">
                <a:solidFill>
                  <a:schemeClr val="bg1"/>
                </a:solidFill>
                <a:latin typeface="Roboto Light" panose="02000000000000000000" pitchFamily="2" charset="0"/>
                <a:ea typeface="Roboto Light" panose="02000000000000000000" pitchFamily="2" charset="0"/>
                <a:cs typeface="Arial" panose="020B0604020202020204" pitchFamily="34" charset="0"/>
              </a:rPr>
              <a:t> mm</a:t>
            </a:r>
            <a:endParaRPr lang="en-US" sz="12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1B8FF4A6-9F30-48A8-AA51-CC6D1C4AD43C}"/>
              </a:ext>
            </a:extLst>
          </p:cNvPr>
          <p:cNvSpPr/>
          <p:nvPr/>
        </p:nvSpPr>
        <p:spPr>
          <a:xfrm>
            <a:off x="8660518" y="709862"/>
            <a:ext cx="2577753" cy="1323439"/>
          </a:xfrm>
          <a:prstGeom prst="rect">
            <a:avLst/>
          </a:prstGeom>
        </p:spPr>
        <p:txBody>
          <a:bodyPr wrap="square">
            <a:spAutoFit/>
          </a:bodyPr>
          <a:lstStyle/>
          <a:p>
            <a:r>
              <a:rPr lang="en-US" sz="2000" dirty="0">
                <a:solidFill>
                  <a:schemeClr val="bg1"/>
                </a:solidFill>
                <a:latin typeface="Roboto Light" panose="02000000000000000000" pitchFamily="2" charset="0"/>
                <a:ea typeface="Roboto Light" panose="02000000000000000000" pitchFamily="2" charset="0"/>
              </a:rPr>
              <a:t>Adjust the seat height to your individual needs</a:t>
            </a:r>
            <a:endParaRPr lang="lt-LT" sz="2000" dirty="0">
              <a:solidFill>
                <a:schemeClr val="bg1"/>
              </a:solidFill>
              <a:latin typeface="Roboto Light" panose="02000000000000000000" pitchFamily="2" charset="0"/>
              <a:ea typeface="Roboto Light" panose="02000000000000000000" pitchFamily="2" charset="0"/>
            </a:endParaRPr>
          </a:p>
          <a:p>
            <a:endParaRPr lang="en-US" sz="20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224999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9BB7D6-F5D4-491B-A32E-67347E3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EB01847-4E44-4D53-A10A-FB4432DFCDF6}"/>
              </a:ext>
            </a:extLst>
          </p:cNvPr>
          <p:cNvSpPr/>
          <p:nvPr/>
        </p:nvSpPr>
        <p:spPr>
          <a:xfrm>
            <a:off x="530991" y="571919"/>
            <a:ext cx="5377600" cy="923330"/>
          </a:xfrm>
          <a:prstGeom prst="rect">
            <a:avLst/>
          </a:prstGeom>
        </p:spPr>
        <p:txBody>
          <a:bodyPr wrap="square">
            <a:spAutoFit/>
          </a:bodyPr>
          <a:lstStyle/>
          <a:p>
            <a:r>
              <a:rPr lang="lt-LT" dirty="0">
                <a:solidFill>
                  <a:schemeClr val="bg1"/>
                </a:solidFill>
                <a:latin typeface="Roboto Light" panose="02000000000000000000" pitchFamily="2" charset="0"/>
                <a:ea typeface="Roboto Light" panose="02000000000000000000" pitchFamily="2" charset="0"/>
              </a:rPr>
              <a:t>The WOBBY pivoting stool can be easily fit to the height-adjustable desks, as well as high or conference tables</a:t>
            </a:r>
          </a:p>
        </p:txBody>
      </p:sp>
      <p:pic>
        <p:nvPicPr>
          <p:cNvPr id="7" name="Picture 6">
            <a:extLst>
              <a:ext uri="{FF2B5EF4-FFF2-40B4-BE49-F238E27FC236}">
                <a16:creationId xmlns:a16="http://schemas.microsoft.com/office/drawing/2014/main" id="{424210A4-FB5F-4B58-A580-BD635B942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41" y="6602588"/>
            <a:ext cx="1455311" cy="138327"/>
          </a:xfrm>
          <a:prstGeom prst="rect">
            <a:avLst/>
          </a:prstGeom>
        </p:spPr>
      </p:pic>
    </p:spTree>
    <p:extLst>
      <p:ext uri="{BB962C8B-B14F-4D97-AF65-F5344CB8AC3E}">
        <p14:creationId xmlns:p14="http://schemas.microsoft.com/office/powerpoint/2010/main" val="1177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9330F-0CE3-4583-B898-EECBFF77A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D0FA22CE-2A67-4867-B6F4-D2AFFF32DD8E}"/>
              </a:ext>
            </a:extLst>
          </p:cNvPr>
          <p:cNvSpPr txBox="1">
            <a:spLocks/>
          </p:cNvSpPr>
          <p:nvPr/>
        </p:nvSpPr>
        <p:spPr>
          <a:xfrm>
            <a:off x="7339309" y="2151683"/>
            <a:ext cx="3669630" cy="1776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lt-LT" sz="2000" dirty="0">
                <a:latin typeface="Roboto Light" panose="02000000000000000000" pitchFamily="2" charset="0"/>
                <a:ea typeface="Roboto Light" panose="02000000000000000000" pitchFamily="2" charset="0"/>
              </a:rPr>
              <a:t>Due to its compact size, this chair is perfect for different size SILENT ROOM acoustic furniture or small meeting rooms</a:t>
            </a:r>
            <a:endParaRPr lang="lt-LT" sz="2000" dirty="0">
              <a:latin typeface="Roboto Light" panose="02000000000000000000" pitchFamily="2" charset="0"/>
              <a:ea typeface="Roboto Light"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1E660746-89E7-4970-9224-BEE1FCF5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241" y="6603294"/>
            <a:ext cx="1455312" cy="138327"/>
          </a:xfrm>
          <a:prstGeom prst="rect">
            <a:avLst/>
          </a:prstGeom>
        </p:spPr>
      </p:pic>
    </p:spTree>
    <p:extLst>
      <p:ext uri="{BB962C8B-B14F-4D97-AF65-F5344CB8AC3E}">
        <p14:creationId xmlns:p14="http://schemas.microsoft.com/office/powerpoint/2010/main" val="3439122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092E3B-8D03-478C-A509-0FCCE5616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62EBBF-2997-4232-AC8D-1A126A34D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808" y="6603294"/>
            <a:ext cx="1455312" cy="138327"/>
          </a:xfrm>
          <a:prstGeom prst="rect">
            <a:avLst/>
          </a:prstGeom>
        </p:spPr>
      </p:pic>
      <p:pic>
        <p:nvPicPr>
          <p:cNvPr id="3" name="Picture 2">
            <a:extLst>
              <a:ext uri="{FF2B5EF4-FFF2-40B4-BE49-F238E27FC236}">
                <a16:creationId xmlns:a16="http://schemas.microsoft.com/office/drawing/2014/main" id="{7C89E3A3-5061-4523-89FB-34C22C362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C6D4623-AF5A-4393-97BE-2748D876234B}"/>
              </a:ext>
            </a:extLst>
          </p:cNvPr>
          <p:cNvSpPr txBox="1">
            <a:spLocks/>
          </p:cNvSpPr>
          <p:nvPr/>
        </p:nvSpPr>
        <p:spPr>
          <a:xfrm>
            <a:off x="-2706840" y="2799898"/>
            <a:ext cx="11449878" cy="11775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t-LT" sz="8000" b="1" dirty="0">
                <a:latin typeface="Roboto" panose="02000000000000000000" pitchFamily="2" charset="0"/>
                <a:ea typeface="Roboto" panose="02000000000000000000" pitchFamily="2" charset="0"/>
              </a:rPr>
              <a:t>WOBBY</a:t>
            </a:r>
            <a:endParaRPr lang="lt-LT" sz="8000" dirty="0">
              <a:latin typeface="Roboto Thin" pitchFamily="2" charset="0"/>
              <a:ea typeface="Roboto Thin" pitchFamily="2" charset="0"/>
            </a:endParaRPr>
          </a:p>
        </p:txBody>
      </p:sp>
      <p:pic>
        <p:nvPicPr>
          <p:cNvPr id="12" name="Picture 11">
            <a:extLst>
              <a:ext uri="{FF2B5EF4-FFF2-40B4-BE49-F238E27FC236}">
                <a16:creationId xmlns:a16="http://schemas.microsoft.com/office/drawing/2014/main" id="{D5B25646-BE0F-430B-867B-475289830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233" y="6597580"/>
            <a:ext cx="1455312" cy="138327"/>
          </a:xfrm>
          <a:prstGeom prst="rect">
            <a:avLst/>
          </a:prstGeom>
        </p:spPr>
      </p:pic>
    </p:spTree>
    <p:extLst>
      <p:ext uri="{BB962C8B-B14F-4D97-AF65-F5344CB8AC3E}">
        <p14:creationId xmlns:p14="http://schemas.microsoft.com/office/powerpoint/2010/main" val="51174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060C3-F85E-44B0-8213-62A3EFA82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552B5A9-4C5F-4845-BFEA-1F36315F4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130" y="6603294"/>
            <a:ext cx="1455312" cy="138327"/>
          </a:xfrm>
          <a:prstGeom prst="rect">
            <a:avLst/>
          </a:prstGeom>
        </p:spPr>
      </p:pic>
    </p:spTree>
    <p:extLst>
      <p:ext uri="{BB962C8B-B14F-4D97-AF65-F5344CB8AC3E}">
        <p14:creationId xmlns:p14="http://schemas.microsoft.com/office/powerpoint/2010/main" val="1960255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10112</TotalTime>
  <Words>546</Words>
  <Application>Microsoft Office PowerPoint</Application>
  <PresentationFormat>Widescreen</PresentationFormat>
  <Paragraphs>47</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Roboto</vt:lpstr>
      <vt:lpstr>Roboto Light</vt:lpstr>
      <vt:lpstr>Roboto Thin</vt:lpstr>
      <vt:lpstr>Office Theme</vt:lpstr>
      <vt:lpstr>WOBBY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Rūta Abramavičienė</dc:creator>
  <cp:lastModifiedBy>Miglė Buzytė-Griceniuk</cp:lastModifiedBy>
  <cp:revision>299</cp:revision>
  <dcterms:created xsi:type="dcterms:W3CDTF">2020-05-19T09:45:54Z</dcterms:created>
  <dcterms:modified xsi:type="dcterms:W3CDTF">2022-08-19T11:53:51Z</dcterms:modified>
</cp:coreProperties>
</file>